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988" r:id="rId3"/>
    <p:sldId id="588" r:id="rId4"/>
    <p:sldId id="1010" r:id="rId5"/>
    <p:sldId id="995" r:id="rId6"/>
    <p:sldId id="257" r:id="rId7"/>
    <p:sldId id="589" r:id="rId8"/>
    <p:sldId id="1011" r:id="rId9"/>
    <p:sldId id="759" r:id="rId10"/>
    <p:sldId id="760" r:id="rId11"/>
    <p:sldId id="761" r:id="rId12"/>
    <p:sldId id="763" r:id="rId13"/>
    <p:sldId id="992" r:id="rId14"/>
    <p:sldId id="1012" r:id="rId15"/>
    <p:sldId id="1008" r:id="rId16"/>
    <p:sldId id="834" r:id="rId17"/>
    <p:sldId id="835" r:id="rId18"/>
    <p:sldId id="836" r:id="rId19"/>
    <p:sldId id="838" r:id="rId20"/>
    <p:sldId id="839" r:id="rId21"/>
    <p:sldId id="840" r:id="rId22"/>
    <p:sldId id="841" r:id="rId23"/>
    <p:sldId id="843" r:id="rId24"/>
    <p:sldId id="844" r:id="rId25"/>
    <p:sldId id="845" r:id="rId26"/>
    <p:sldId id="846" r:id="rId27"/>
    <p:sldId id="848" r:id="rId28"/>
    <p:sldId id="849" r:id="rId29"/>
    <p:sldId id="850" r:id="rId30"/>
    <p:sldId id="851" r:id="rId31"/>
    <p:sldId id="852" r:id="rId32"/>
    <p:sldId id="853" r:id="rId33"/>
    <p:sldId id="1013" r:id="rId34"/>
    <p:sldId id="1009" r:id="rId35"/>
    <p:sldId id="983" r:id="rId36"/>
    <p:sldId id="974" r:id="rId37"/>
    <p:sldId id="1014" r:id="rId38"/>
    <p:sldId id="993" r:id="rId39"/>
    <p:sldId id="990" r:id="rId40"/>
    <p:sldId id="590" r:id="rId41"/>
    <p:sldId id="291" r:id="rId42"/>
    <p:sldId id="292" r:id="rId43"/>
    <p:sldId id="293" r:id="rId44"/>
    <p:sldId id="294" r:id="rId45"/>
    <p:sldId id="295" r:id="rId46"/>
    <p:sldId id="304" r:id="rId47"/>
    <p:sldId id="591" r:id="rId48"/>
    <p:sldId id="308" r:id="rId49"/>
    <p:sldId id="309" r:id="rId50"/>
    <p:sldId id="310" r:id="rId51"/>
    <p:sldId id="592" r:id="rId52"/>
    <p:sldId id="956" r:id="rId53"/>
    <p:sldId id="1015" r:id="rId54"/>
    <p:sldId id="327" r:id="rId55"/>
    <p:sldId id="342" r:id="rId56"/>
    <p:sldId id="347" r:id="rId57"/>
    <p:sldId id="336" r:id="rId58"/>
    <p:sldId id="339" r:id="rId59"/>
    <p:sldId id="340" r:id="rId60"/>
    <p:sldId id="341" r:id="rId61"/>
    <p:sldId id="343" r:id="rId62"/>
    <p:sldId id="344" r:id="rId63"/>
    <p:sldId id="345" r:id="rId64"/>
    <p:sldId id="346" r:id="rId65"/>
    <p:sldId id="348" r:id="rId66"/>
    <p:sldId id="349" r:id="rId67"/>
    <p:sldId id="350" r:id="rId68"/>
    <p:sldId id="986" r:id="rId69"/>
    <p:sldId id="353" r:id="rId70"/>
    <p:sldId id="326" r:id="rId71"/>
    <p:sldId id="357" r:id="rId72"/>
    <p:sldId id="959" r:id="rId73"/>
    <p:sldId id="962" r:id="rId74"/>
    <p:sldId id="960" r:id="rId75"/>
    <p:sldId id="1016" r:id="rId76"/>
    <p:sldId id="964" r:id="rId77"/>
    <p:sldId id="361" r:id="rId78"/>
    <p:sldId id="984" r:id="rId79"/>
    <p:sldId id="1017" r:id="rId80"/>
    <p:sldId id="965" r:id="rId81"/>
    <p:sldId id="966" r:id="rId82"/>
    <p:sldId id="967" r:id="rId83"/>
    <p:sldId id="968" r:id="rId84"/>
    <p:sldId id="970" r:id="rId85"/>
    <p:sldId id="1018" r:id="rId86"/>
    <p:sldId id="996" r:id="rId87"/>
    <p:sldId id="998" r:id="rId88"/>
    <p:sldId id="999" r:id="rId89"/>
    <p:sldId id="99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 snapToGrid="0">
      <p:cViewPr varScale="1">
        <p:scale>
          <a:sx n="81" d="100"/>
          <a:sy n="81" d="100"/>
        </p:scale>
        <p:origin x="758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Relationship Id="rId4" Type="http://schemas.openxmlformats.org/officeDocument/2006/relationships/image" Target="../media/image1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36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52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16385/s17/Slides/13.1_Stereo_Rectification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11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7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710.png"/><Relationship Id="rId5" Type="http://schemas.openxmlformats.org/officeDocument/2006/relationships/image" Target="../media/image54.png"/><Relationship Id="rId10" Type="http://schemas.openxmlformats.org/officeDocument/2006/relationships/image" Target="../media/image610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0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1.png"/><Relationship Id="rId5" Type="http://schemas.openxmlformats.org/officeDocument/2006/relationships/image" Target="../media/image53.png"/><Relationship Id="rId15" Type="http://schemas.openxmlformats.org/officeDocument/2006/relationships/image" Target="../media/image180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Relationship Id="rId14" Type="http://schemas.openxmlformats.org/officeDocument/2006/relationships/image" Target="../media/image7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0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12" Type="http://schemas.openxmlformats.org/officeDocument/2006/relationships/image" Target="../media/image6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190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0.png"/><Relationship Id="rId3" Type="http://schemas.openxmlformats.org/officeDocument/2006/relationships/image" Target="../media/image50.png"/><Relationship Id="rId7" Type="http://schemas.openxmlformats.org/officeDocument/2006/relationships/image" Target="../media/image63.png"/><Relationship Id="rId12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1.png"/><Relationship Id="rId5" Type="http://schemas.openxmlformats.org/officeDocument/2006/relationships/image" Target="../media/image61.png"/><Relationship Id="rId1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Relationship Id="rId14" Type="http://schemas.openxmlformats.org/officeDocument/2006/relationships/image" Target="../media/image7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0.png"/><Relationship Id="rId18" Type="http://schemas.openxmlformats.org/officeDocument/2006/relationships/image" Target="../media/image57.png"/><Relationship Id="rId3" Type="http://schemas.openxmlformats.org/officeDocument/2006/relationships/image" Target="../media/image230.png"/><Relationship Id="rId7" Type="http://schemas.openxmlformats.org/officeDocument/2006/relationships/image" Target="../media/image62.png"/><Relationship Id="rId12" Type="http://schemas.openxmlformats.org/officeDocument/2006/relationships/image" Target="../media/image610.png"/><Relationship Id="rId17" Type="http://schemas.openxmlformats.org/officeDocument/2006/relationships/image" Target="../media/image260.png"/><Relationship Id="rId2" Type="http://schemas.openxmlformats.org/officeDocument/2006/relationships/image" Target="../media/image55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2.png"/><Relationship Id="rId5" Type="http://schemas.openxmlformats.org/officeDocument/2006/relationships/image" Target="../media/image58.png"/><Relationship Id="rId15" Type="http://schemas.openxmlformats.org/officeDocument/2006/relationships/image" Target="../media/image240.png"/><Relationship Id="rId10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12" Type="http://schemas.openxmlformats.org/officeDocument/2006/relationships/image" Target="../media/image4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450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51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5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5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92.png"/><Relationship Id="rId7" Type="http://schemas.openxmlformats.org/officeDocument/2006/relationships/image" Target="../media/image5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0.png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92.png"/><Relationship Id="rId7" Type="http://schemas.openxmlformats.org/officeDocument/2006/relationships/image" Target="../media/image8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3.png"/><Relationship Id="rId10" Type="http://schemas.openxmlformats.org/officeDocument/2006/relationships/image" Target="../media/image580.png"/><Relationship Id="rId4" Type="http://schemas.openxmlformats.org/officeDocument/2006/relationships/image" Target="../media/image611.png"/><Relationship Id="rId9" Type="http://schemas.openxmlformats.org/officeDocument/2006/relationships/image" Target="../media/image5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image" Target="../media/image61.png"/><Relationship Id="rId9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image" Target="../media/image61.png"/><Relationship Id="rId9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6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0.emf"/><Relationship Id="rId5" Type="http://schemas.openxmlformats.org/officeDocument/2006/relationships/image" Target="../media/image107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9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15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2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4.emf"/><Relationship Id="rId5" Type="http://schemas.openxmlformats.org/officeDocument/2006/relationships/image" Target="../media/image111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3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he amount of horizontal movement is inversely proportional to …">
            <a:extLst>
              <a:ext uri="{FF2B5EF4-FFF2-40B4-BE49-F238E27FC236}">
                <a16:creationId xmlns:a16="http://schemas.microsoft.com/office/drawing/2014/main" id="{39DA9832-31D2-4715-9DC9-205BEB03C035}"/>
              </a:ext>
            </a:extLst>
          </p:cNvPr>
          <p:cNvSpPr txBox="1"/>
          <p:nvPr/>
        </p:nvSpPr>
        <p:spPr>
          <a:xfrm>
            <a:off x="5673115" y="6000720"/>
            <a:ext cx="8456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 hangingPunct="0"/>
            <a:r>
              <a:rPr lang="en-US" sz="2800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he amount of horizontal movement is inversely proportional to …">
            <a:extLst>
              <a:ext uri="{FF2B5EF4-FFF2-40B4-BE49-F238E27FC236}">
                <a16:creationId xmlns:a16="http://schemas.microsoft.com/office/drawing/2014/main" id="{DF312179-0262-4824-B198-E0DBC09AF821}"/>
              </a:ext>
            </a:extLst>
          </p:cNvPr>
          <p:cNvSpPr txBox="1"/>
          <p:nvPr/>
        </p:nvSpPr>
        <p:spPr>
          <a:xfrm>
            <a:off x="5673115" y="6000720"/>
            <a:ext cx="8456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 hangingPunct="0"/>
            <a:r>
              <a:rPr lang="en-US" sz="28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654010"/>
            <a:ext cx="8891655" cy="23233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The amount of horizontal movement is inversely proportional to …"/>
              <p:cNvSpPr txBox="1"/>
              <p:nvPr/>
            </p:nvSpPr>
            <p:spPr>
              <a:xfrm>
                <a:off x="690880" y="3983662"/>
                <a:ext cx="11226800" cy="29132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The amount of horizontal movement is inversely proportional to the distance from the camera.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The amount of horizontal movement == disparity (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𝑑</m:t>
                    </m:r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𝑙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−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).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Distance from the camera == depth (or Z).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𝑙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&amp; 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𝑟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800" dirty="0">
                    <a:sym typeface="Helvetica Light"/>
                  </a:rPr>
                  <a:t>are in n</a:t>
                </a:r>
                <a:r>
                  <a:rPr lang="en-US" sz="2800" dirty="0"/>
                  <a:t>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29" name="The amount of horizontal movement is inversely proportional to 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" y="3983662"/>
                <a:ext cx="11226800" cy="2913234"/>
              </a:xfrm>
              <a:prstGeom prst="rect">
                <a:avLst/>
              </a:prstGeom>
              <a:blipFill>
                <a:blip r:embed="rId3"/>
                <a:stretch>
                  <a:fillRect l="-1466" t="-16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52B907-D97E-4841-9C18-EACAD76D97B0}"/>
              </a:ext>
            </a:extLst>
          </p:cNvPr>
          <p:cNvCxnSpPr>
            <a:cxnSpLocks/>
          </p:cNvCxnSpPr>
          <p:nvPr/>
        </p:nvCxnSpPr>
        <p:spPr>
          <a:xfrm>
            <a:off x="1650118" y="2548798"/>
            <a:ext cx="26526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5BE4CC-5AA5-4664-8480-4CA5CA665838}"/>
              </a:ext>
            </a:extLst>
          </p:cNvPr>
          <p:cNvCxnSpPr>
            <a:cxnSpLocks/>
          </p:cNvCxnSpPr>
          <p:nvPr/>
        </p:nvCxnSpPr>
        <p:spPr>
          <a:xfrm>
            <a:off x="4728598" y="2548798"/>
            <a:ext cx="24240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092169-66B4-4654-B8F2-13B8E4F681B5}"/>
              </a:ext>
            </a:extLst>
          </p:cNvPr>
          <p:cNvCxnSpPr>
            <a:cxnSpLocks/>
          </p:cNvCxnSpPr>
          <p:nvPr/>
        </p:nvCxnSpPr>
        <p:spPr>
          <a:xfrm>
            <a:off x="3443358" y="3247953"/>
            <a:ext cx="26526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74EDC0-BE55-48A8-91F7-C7103A97A8F3}"/>
              </a:ext>
            </a:extLst>
          </p:cNvPr>
          <p:cNvCxnSpPr>
            <a:cxnSpLocks/>
          </p:cNvCxnSpPr>
          <p:nvPr/>
        </p:nvCxnSpPr>
        <p:spPr>
          <a:xfrm>
            <a:off x="3443358" y="3464769"/>
            <a:ext cx="24240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2EFC6D46-E41D-46E5-8D75-5A52BB6312B1}"/>
              </a:ext>
            </a:extLst>
          </p:cNvPr>
          <p:cNvSpPr/>
          <p:nvPr/>
        </p:nvSpPr>
        <p:spPr>
          <a:xfrm rot="16200000">
            <a:off x="5960907" y="3461312"/>
            <a:ext cx="138996" cy="3260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E2D38C-E3F9-4237-8A19-3CC988BEAAFA}"/>
                  </a:ext>
                </a:extLst>
              </p:cNvPr>
              <p:cNvSpPr txBox="1"/>
              <p:nvPr/>
            </p:nvSpPr>
            <p:spPr>
              <a:xfrm>
                <a:off x="5250180" y="3655715"/>
                <a:ext cx="1661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E2D38C-E3F9-4237-8A19-3CC988BEA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80" y="3655715"/>
                <a:ext cx="16611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05D972-C1BB-41E4-AC71-F30C23AFE575}"/>
                  </a:ext>
                </a:extLst>
              </p:cNvPr>
              <p:cNvSpPr txBox="1"/>
              <p:nvPr/>
            </p:nvSpPr>
            <p:spPr>
              <a:xfrm>
                <a:off x="1339646" y="2245454"/>
                <a:ext cx="404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05D972-C1BB-41E4-AC71-F30C23AF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46" y="2245454"/>
                <a:ext cx="4047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B815B0-BD9E-4783-AFCC-591D35D6CF58}"/>
                  </a:ext>
                </a:extLst>
              </p:cNvPr>
              <p:cNvSpPr txBox="1"/>
              <p:nvPr/>
            </p:nvSpPr>
            <p:spPr>
              <a:xfrm>
                <a:off x="4424727" y="2237487"/>
                <a:ext cx="404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B815B0-BD9E-4783-AFCC-591D35D6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27" y="2237487"/>
                <a:ext cx="4047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8C246E-31A1-46CD-B15B-439BF13D9930}"/>
              </a:ext>
            </a:extLst>
          </p:cNvPr>
          <p:cNvCxnSpPr/>
          <p:nvPr/>
        </p:nvCxnSpPr>
        <p:spPr>
          <a:xfrm>
            <a:off x="989814" y="4506013"/>
            <a:ext cx="1168924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E34BFD-2AB0-49ED-88D0-C442D63A3C50}"/>
              </a:ext>
            </a:extLst>
          </p:cNvPr>
          <p:cNvCxnSpPr>
            <a:cxnSpLocks/>
          </p:cNvCxnSpPr>
          <p:nvPr/>
        </p:nvCxnSpPr>
        <p:spPr>
          <a:xfrm>
            <a:off x="4432170" y="4488729"/>
            <a:ext cx="535757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CEFD44A5-5413-4D1A-8F99-EE2D7E8BC922}"/>
              </a:ext>
            </a:extLst>
          </p:cNvPr>
          <p:cNvSpPr/>
          <p:nvPr/>
        </p:nvSpPr>
        <p:spPr>
          <a:xfrm rot="5400000">
            <a:off x="9197502" y="1405649"/>
            <a:ext cx="145915" cy="19649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CA8E8-5BC2-432F-9588-BC01FA2F0CF8}"/>
                  </a:ext>
                </a:extLst>
              </p:cNvPr>
              <p:cNvSpPr txBox="1"/>
              <p:nvPr/>
            </p:nvSpPr>
            <p:spPr>
              <a:xfrm>
                <a:off x="8439880" y="2054972"/>
                <a:ext cx="1661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CA8E8-5BC2-432F-9588-BC01FA2F0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80" y="2054972"/>
                <a:ext cx="1661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7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 in both cameras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dirty="0"/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1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 in both cameras.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5AAAB-49FF-4164-ABA1-0389C9B06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4581526" cy="5715000"/>
              </a:xfrm>
            </p:spPr>
            <p:txBody>
              <a:bodyPr/>
              <a:lstStyle/>
              <a:p>
                <a:r>
                  <a:rPr lang="en-US" dirty="0"/>
                  <a:t>Out of scope…</a:t>
                </a:r>
              </a:p>
              <a:p>
                <a:r>
                  <a:rPr lang="en-US" dirty="0"/>
                  <a:t>Let’s say the images comes rectified (as in the yellow samples).</a:t>
                </a:r>
              </a:p>
              <a:p>
                <a:pPr lvl="1"/>
                <a:r>
                  <a:rPr lang="en-US" dirty="0"/>
                  <a:t>Rectification proof here: </a:t>
                </a:r>
                <a:r>
                  <a:rPr lang="en-US" dirty="0">
                    <a:hlinkClick r:id="rId3"/>
                  </a:rPr>
                  <a:t>https://www.cs.cmu.edu/~16385/s17/Slides/13.1_Stereo_Rectification.pdf</a:t>
                </a:r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want to find the relative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of the images.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5AAAB-49FF-4164-ABA1-0389C9B0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4581526" cy="5715000"/>
              </a:xfrm>
              <a:blipFill>
                <a:blip r:embed="rId4"/>
                <a:stretch>
                  <a:fillRect l="-2394" t="-959" r="-3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9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5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  <p:pic>
        <p:nvPicPr>
          <p:cNvPr id="22" name="latex-image-1.pdf" descr="latex-image-1.pdf">
            <a:extLst>
              <a:ext uri="{FF2B5EF4-FFF2-40B4-BE49-F238E27FC236}">
                <a16:creationId xmlns:a16="http://schemas.microsoft.com/office/drawing/2014/main" id="{4DD0861F-ED82-414C-9079-DBAB467F4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(translation)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50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dot product of two orthogonal vectors is zero"/>
              <p:cNvSpPr txBox="1"/>
              <p:nvPr/>
            </p:nvSpPr>
            <p:spPr>
              <a:xfrm>
                <a:off x="3297406" y="5067076"/>
                <a:ext cx="5631093" cy="15927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 b="1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en-US" sz="1969" dirty="0"/>
                  <a:t>Dot product of two orthogonal vectors is zero.</a:t>
                </a:r>
              </a:p>
              <a:p>
                <a:endParaRPr lang="en-US" sz="1969" dirty="0"/>
              </a:p>
              <a:p>
                <a:r>
                  <a:rPr lang="en-US" sz="1969" dirty="0"/>
                  <a:t>Dot product can also be written as vector multiplication [</a:t>
                </a:r>
                <a14:m>
                  <m:oMath xmlns:m="http://schemas.openxmlformats.org/officeDocument/2006/math"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69" dirty="0"/>
                  <a:t>are size </a:t>
                </a:r>
                <a14:m>
                  <m:oMath xmlns:m="http://schemas.openxmlformats.org/officeDocument/2006/math"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969" dirty="0"/>
                  <a:t>]: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69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1969" dirty="0"/>
              </a:p>
            </p:txBody>
          </p:sp>
        </mc:Choice>
        <mc:Fallback>
          <p:sp>
            <p:nvSpPr>
              <p:cNvPr id="251" name="dot product of two orthogonal vectors is zer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06" y="5067076"/>
                <a:ext cx="5631093" cy="1592745"/>
              </a:xfrm>
              <a:prstGeom prst="rect">
                <a:avLst/>
              </a:prstGeom>
              <a:blipFill>
                <a:blip r:embed="rId7"/>
                <a:stretch>
                  <a:fillRect l="-2056" t="-1533" r="-75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Rectangle"/>
          <p:cNvSpPr/>
          <p:nvPr/>
        </p:nvSpPr>
        <p:spPr>
          <a:xfrm>
            <a:off x="3158918" y="5029324"/>
            <a:ext cx="5874165" cy="169198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983752443"/>
              </p:ext>
            </p:extLst>
          </p:nvPr>
        </p:nvGraphicFramePr>
        <p:xfrm>
          <a:off x="2811236" y="1105808"/>
          <a:ext cx="6569528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Structure</a:t>
                      </a:r>
                    </a:p>
                    <a:p>
                      <a:pPr algn="ctr"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3D model of world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Motion</a:t>
                      </a:r>
                    </a:p>
                    <a:p>
                      <a:pPr algn="ctr"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6 DOFs of cameras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"/>
                        </a:rPr>
                        <a:t>Pose Estimation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+mn-lt"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"/>
                        </a:rPr>
                        <a:t>(camera pose estimation)</a:t>
                      </a:r>
                      <a:endParaRPr sz="2000" b="0" dirty="0">
                        <a:solidFill>
                          <a:schemeClr val="tx1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dirty="0">
                          <a:latin typeface="+mn-lt"/>
                          <a:sym typeface="Helvetica"/>
                        </a:rPr>
                        <a:t>K</a:t>
                      </a:r>
                      <a:r>
                        <a:rPr sz="2000" dirty="0">
                          <a:latin typeface="+mn-lt"/>
                          <a:sym typeface="Helvetica"/>
                        </a:rPr>
                        <a:t>nown</a:t>
                      </a:r>
                      <a:endParaRPr sz="2000" b="1" dirty="0"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b="1" dirty="0">
                          <a:latin typeface="+mn-lt"/>
                          <a:sym typeface="Helvetica"/>
                        </a:rPr>
                        <a:t>E</a:t>
                      </a:r>
                      <a:r>
                        <a:rPr sz="2000" b="1" dirty="0">
                          <a:latin typeface="+mn-lt"/>
                          <a:sym typeface="Helvetica"/>
                        </a:rPr>
                        <a:t>stimate</a:t>
                      </a:r>
                      <a:endParaRPr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effectLst/>
                          <a:latin typeface="+mn-lt"/>
                          <a:sym typeface="Helvetica"/>
                        </a:rPr>
                        <a:t>Triangulation</a:t>
                      </a:r>
                      <a:endParaRPr sz="2000" b="1" dirty="0">
                        <a:solidFill>
                          <a:srgbClr val="FFFFFF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dirty="0">
                          <a:latin typeface="+mn-lt"/>
                          <a:sym typeface="Helvetica"/>
                        </a:rPr>
                        <a:t>K</a:t>
                      </a:r>
                      <a:r>
                        <a:rPr sz="2000" dirty="0">
                          <a:latin typeface="+mn-lt"/>
                          <a:sym typeface="Helvetica"/>
                        </a:rPr>
                        <a:t>nown</a:t>
                      </a:r>
                      <a:endParaRPr sz="2000" b="1" dirty="0"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3D r</a:t>
                      </a:r>
                      <a:r>
                        <a:rPr sz="2000" dirty="0">
                          <a:effectLst/>
                          <a:latin typeface="+mn-lt"/>
                          <a:sym typeface="Helvetica"/>
                        </a:rPr>
                        <a:t>econstruction</a:t>
                      </a: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/ </a:t>
                      </a:r>
                      <a:r>
                        <a:rPr lang="en-US" sz="2000" dirty="0" err="1">
                          <a:effectLst/>
                          <a:latin typeface="+mn-lt"/>
                          <a:sym typeface="Helvetica"/>
                        </a:rPr>
                        <a:t>SfM</a:t>
                      </a: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/ stereo vision</a:t>
                      </a:r>
                      <a:endParaRPr sz="2000" b="1" dirty="0">
                        <a:solidFill>
                          <a:srgbClr val="FFFFFF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will learn about 3D reconstruction from two cameras (and triangulation as a subtopic).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here:</a:t>
            </a:r>
          </a:p>
          <a:p>
            <a:pPr lvl="1"/>
            <a:r>
              <a:rPr lang="en-US" dirty="0">
                <a:hlinkClick r:id="rId3"/>
              </a:rPr>
              <a:t>http://www.cs.cornell.edu/courses/cs4670/2015sp/lectures/lec21_stereo_web.pdf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43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326693"/>
                <a:ext cx="2459562" cy="1128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000" dirty="0"/>
                  <a:t>Fundamental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326693"/>
                <a:ext cx="2459562" cy="1128322"/>
              </a:xfrm>
              <a:prstGeom prst="rect">
                <a:avLst/>
              </a:prstGeom>
              <a:blipFill>
                <a:blip r:embed="rId8"/>
                <a:stretch>
                  <a:fillRect t="-27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12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enough correspondence point between the two images, one can reconstruct the fundamental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known, we can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then decompose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between the two images (This part is out of scope for this lecture).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found up to a scale in the estimation but it’s easy to get a good measure of it with a ruler.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3903" y="3906989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703" y="3906989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方程式" r:id="rId4" imgW="622080" imgH="203040" progId="Equation.3">
                  <p:embed/>
                </p:oleObj>
              </mc:Choice>
              <mc:Fallback>
                <p:oleObj name="方程式" r:id="rId4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方程式" r:id="rId6" imgW="1257120" imgH="711000" progId="Equation.3">
                  <p:embed/>
                </p:oleObj>
              </mc:Choice>
              <mc:Fallback>
                <p:oleObj name="方程式" r:id="rId6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方程式" r:id="rId8" imgW="4038480" imgH="228600" progId="Equation.3">
                  <p:embed/>
                </p:oleObj>
              </mc:Choice>
              <mc:Fallback>
                <p:oleObj name="方程式" r:id="rId8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方程式" r:id="rId4" imgW="3670200" imgH="2082600" progId="Equation.3">
                  <p:embed/>
                </p:oleObj>
              </mc:Choice>
              <mc:Fallback>
                <p:oleObj name="方程式" r:id="rId4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6" imgW="457200" imgH="177480" progId="Equation.3">
                  <p:embed/>
                </p:oleObj>
              </mc:Choice>
              <mc:Fallback>
                <p:oleObj name="Equation" r:id="rId6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方程式" r:id="rId8" imgW="304560" imgH="253800" progId="Equation.3">
                  <p:embed/>
                </p:oleObj>
              </mc:Choice>
              <mc:Fallback>
                <p:oleObj name="方程式" r:id="rId8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方程式" r:id="rId10" imgW="342720" imgH="190440" progId="Equation.3">
                  <p:embed/>
                </p:oleObj>
              </mc:Choice>
              <mc:Fallback>
                <p:oleObj name="方程式" r:id="rId10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方程式" r:id="rId4" imgW="469800" imgH="253800" progId="Equation.3">
                  <p:embed/>
                </p:oleObj>
              </mc:Choice>
              <mc:Fallback>
                <p:oleObj name="方程式" r:id="rId4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385" y="3308577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方程式" r:id="rId6" imgW="672840" imgH="203040" progId="Equation.3">
                  <p:embed/>
                </p:oleObj>
              </mc:Choice>
              <mc:Fallback>
                <p:oleObj name="方程式" r:id="rId6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385" y="3308577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方程式" r:id="rId8" imgW="1168200" imgH="711000" progId="Equation.3">
                  <p:embed/>
                </p:oleObj>
              </mc:Choice>
              <mc:Fallback>
                <p:oleObj name="方程式" r:id="rId8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方程式" r:id="rId10" imgW="1091880" imgH="711000" progId="Equation.3">
                  <p:embed/>
                </p:oleObj>
              </mc:Choice>
              <mc:Fallback>
                <p:oleObj name="方程式" r:id="rId10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方程式" r:id="rId12" imgW="723600" imgH="203040" progId="Equation.3">
                  <p:embed/>
                </p:oleObj>
              </mc:Choice>
              <mc:Fallback>
                <p:oleObj name="方程式" r:id="rId12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 in both cameras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5813</TotalTime>
  <Words>2604</Words>
  <Application>Microsoft Office PowerPoint</Application>
  <PresentationFormat>Widescreen</PresentationFormat>
  <Paragraphs>481</Paragraphs>
  <Slides>89</Slides>
  <Notes>7</Notes>
  <HiddenSlides>8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PowerPoint Presentation</vt:lpstr>
      <vt:lpstr>PowerPoint Presentation</vt:lpstr>
      <vt:lpstr>Stereo image rectification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</dc:title>
  <dc:creator> </dc:creator>
  <cp:lastModifiedBy>Yoni Chechik</cp:lastModifiedBy>
  <cp:revision>176</cp:revision>
  <dcterms:created xsi:type="dcterms:W3CDTF">2019-11-08T16:12:10Z</dcterms:created>
  <dcterms:modified xsi:type="dcterms:W3CDTF">2021-12-15T13:56:51Z</dcterms:modified>
</cp:coreProperties>
</file>